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71" r:id="rId5"/>
    <p:sldId id="263" r:id="rId6"/>
    <p:sldId id="264" r:id="rId7"/>
    <p:sldId id="265" r:id="rId8"/>
    <p:sldId id="266" r:id="rId9"/>
    <p:sldId id="274" r:id="rId10"/>
    <p:sldId id="275" r:id="rId11"/>
    <p:sldId id="276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EFF5-1A43-4521-84FD-EB026BFD1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DEC48E-1AEF-4693-AF2E-BCD0BC582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F9E93-2FC6-4BED-91EB-0485E963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E41C5-6379-41EA-86A6-B472FE30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9BCBC-7AB2-4694-98A7-F743A095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0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C392-0AB7-483A-84EF-D41D4DE5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BA3B5-4458-45F8-82A9-1F5928B49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A0D9B-D362-4603-BE95-50BDFC1D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1F8CF-2DA1-46E0-8635-217F91AA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0939C-121C-43E6-9A26-6AD6DB05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760126-EEFD-4D01-96FB-B2999C8A4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3C99EC-14A3-42FB-81FC-D9F31C431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51336-6F82-45DA-8801-E4A1199C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E30D2-7D2B-43F4-AC78-8EF46E44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C98D7-326F-47C1-90F6-8367B356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8AFEE-870C-4D9A-876D-FED2C6C0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A976C-C176-453C-AABF-AE44B513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34FDE-5077-4626-98F3-B31F5F3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13BA1-62E7-44E6-8BA9-CCAC655F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5CD3F-22A4-4AB7-8679-A21CB51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7E358-6516-45E0-B315-59063776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0C4E0-4C4A-42F1-90F7-0F3BDC71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E994D-3F82-4034-A2C6-5157BCED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0FD5C-A616-43E5-A230-A4ABB663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15645-3ECD-47AE-88CE-2839C7AB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3CD88-6661-490D-BC9C-8DB40CDD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7D56-D889-4610-BD37-993F756E4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0DAF5-31E0-4CD1-9D54-5A1BE828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F06E7-5B2D-4FE3-9C71-1F4C89A1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091C2-7558-4F85-8E7C-0194DBE4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6B682-F4FC-4F47-8080-6EE0D332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4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D36E1-03E0-4594-8129-ABA4B464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AEB1E-0B50-4FF7-8C34-F740D31CA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B54BA-4F99-4C18-A5D0-37ED79DFE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3FF747-E6FF-49C8-B15B-F6C44F4AD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CDF2F3-6748-4D08-9E02-AFD70815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85142A-E1BB-408F-865B-9FC09D87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21FE5-EA11-42C0-AE2F-88F9B4C2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C699E-16EC-445B-9309-14D5C9BE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12656-09DD-4BD7-B2B7-830C525D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89220-DFDA-45CD-A366-06484589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752ECD-DE85-467F-9CAE-B6A05423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2D4014-561B-4A60-9BC6-C7704A7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0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15D262-FADC-4A3C-AD95-7DD6028B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F4F325-4C31-454E-ACFF-37133CAD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2DFF82-3D22-4718-9767-E7A2D012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D0142-2EDD-4C9A-9DA5-59194535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23EE4-6B56-4B6C-9F88-D739C957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2FAFE-FDC0-487E-BB34-167AED0A8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FC4742-0157-452D-90E2-763DDF33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65B3E1-7862-4D20-BD85-40972FB4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D92A0-9F40-4515-8957-86651808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7391-6E5B-43FC-BF28-552B7708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2A5170-334C-4E3D-ACEB-12F123F5F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C94B6C-FBEC-43FD-A031-EDF1C6189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78B69-755D-461D-8388-C7337344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96060-2AA7-497C-8ACB-D734E72B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7D548-B75F-4484-8C00-45D2E229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3B220-0D5D-4EA2-9DD8-3842DAEA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3ACD2E-4E1E-4E85-9F5B-5D64F234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AF1E0-0F33-4353-BCD1-BB93333FB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1FF79-68BD-4D81-AD37-46C11DF1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FE4A2-0138-473A-AEB0-12FF2B0EE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olevashovo@yandex.r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704" y="1663451"/>
            <a:ext cx="8280920" cy="20162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5400" b="1" dirty="0"/>
              <a:t>  </a:t>
            </a:r>
            <a:r>
              <a:rPr lang="ru-RU" b="1" dirty="0">
                <a:latin typeface="MingLiU" panose="02020509000000000000" pitchFamily="49" charset="-120"/>
                <a:ea typeface="MingLiU" panose="02020509000000000000" pitchFamily="49" charset="-12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7774632" cy="23762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Проект бюджета на 2024 год и на плановый период 2025 и 2026 годов</a:t>
            </a:r>
          </a:p>
          <a:p>
            <a:pPr algn="ctr"/>
            <a:endParaRPr lang="ru-RU" sz="2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400" i="1" dirty="0"/>
          </a:p>
          <a:p>
            <a:pPr algn="ctr"/>
            <a:r>
              <a:rPr lang="ru-RU" sz="1400" b="1" i="1" dirty="0"/>
              <a:t>Санкт-Петербург, поселок Левашово,  2023 год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4300" y="25627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AD48869-68F5-4166-A649-A8644824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19904"/>
            <a:ext cx="112603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2F39F90D-0FD5-4EC4-B61C-D8D92915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905"/>
            <a:ext cx="10659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65F9F9-D096-492E-AE3E-A0F800F227F5}"/>
              </a:ext>
            </a:extLst>
          </p:cNvPr>
          <p:cNvSpPr txBox="1"/>
          <p:nvPr/>
        </p:nvSpPr>
        <p:spPr>
          <a:xfrm>
            <a:off x="1811765" y="501935"/>
            <a:ext cx="6612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223" y="617025"/>
            <a:ext cx="6541468" cy="792087"/>
          </a:xfrm>
        </p:spPr>
        <p:txBody>
          <a:bodyPr/>
          <a:lstStyle/>
          <a:p>
            <a:pPr algn="ctr"/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                          </a:t>
            </a:r>
            <a:r>
              <a:rPr lang="ru-RU" sz="1600" dirty="0"/>
              <a:t>(в </a:t>
            </a:r>
            <a:r>
              <a:rPr lang="ru-RU" sz="1600" dirty="0" err="1"/>
              <a:t>тыс.рубл</a:t>
            </a:r>
            <a:r>
              <a:rPr lang="ru-RU" sz="16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538680"/>
              </p:ext>
            </p:extLst>
          </p:nvPr>
        </p:nvGraphicFramePr>
        <p:xfrm>
          <a:off x="179004" y="1409112"/>
          <a:ext cx="8568952" cy="53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размещению, содержанию,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стендов; размещению планировочного устройства, за исключением велосипедных дорожек, размещению покрытий,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18685,0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19462,3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20238,8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по осуществлению противодействия коррупции в пределах своих полномочий.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содержанию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2185,0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2366,7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укреплению межнационального и межконфессионального согласия, сохранению и развитию языков и культуры народов Российской Федерации, проживающих на территории муниципального образования поселок Левашово, социальной и культурной адаптации мигрантов, профилактике межнациональных (межэтнических) конфликтов.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68757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92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223" y="617025"/>
            <a:ext cx="6541468" cy="792087"/>
          </a:xfrm>
        </p:spPr>
        <p:txBody>
          <a:bodyPr/>
          <a:lstStyle/>
          <a:p>
            <a:pPr algn="ctr"/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                          </a:t>
            </a:r>
            <a:r>
              <a:rPr lang="ru-RU" sz="1600" dirty="0"/>
              <a:t>(в </a:t>
            </a:r>
            <a:r>
              <a:rPr lang="ru-RU" sz="1600" dirty="0" err="1"/>
              <a:t>тыс.рубл</a:t>
            </a:r>
            <a:r>
              <a:rPr lang="ru-RU" sz="16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045676"/>
              </p:ext>
            </p:extLst>
          </p:nvPr>
        </p:nvGraphicFramePr>
        <p:xfrm>
          <a:off x="251518" y="1621470"/>
          <a:ext cx="8568952" cy="48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размещению, содержанию спортивных, детских площадок, включая ремонт расположенных на них элементов благоустройства, на внутриквартальных территориях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20727,1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21589,4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22450,7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осуществлению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осуществлению защиты прав потребителей.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проведению работ по патриотическому воспитанию граждан.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участию в организации финансировании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равботы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безработных граждан в возрасте от 18 до 20 лет, имеющих среднее профессиональное образование и ищущих работу впервые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содействию развития малого бизнеса на территории муниципального образования.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68757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70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1680" y="1009348"/>
            <a:ext cx="6120680" cy="747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КОНТАКТНАЯ ИНФОРМАЦИЯ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373527"/>
              </p:ext>
            </p:extLst>
          </p:nvPr>
        </p:nvGraphicFramePr>
        <p:xfrm>
          <a:off x="665287" y="2492559"/>
          <a:ext cx="8020397" cy="37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приема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города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значения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Санкт-Петербурга поселок Левашово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ул. Железнодорожная, д.46,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Левашово, г. Санкт-Петербург, 194361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(812) 594-96-24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molevashovo@yandex.ru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18:00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17:00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перерыв: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воскресенье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муниципального образования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 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Николаевич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граждан: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 -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10:00 до 13:00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предварительной записи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720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города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значения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Санкт-Петербурга поселок Левашово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ул. Железнодорожная, д.46,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Левашово, г. Санкт-Петербург, 194361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(812) 594-91-93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594-92-26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molevashovo@yandex.ru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6812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E2D7EE-579A-4E1D-8C04-CEA874AD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DBDD854D-319E-4BA1-8291-DFC1C3FA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E991A-31E2-4E8E-9498-ED61BF079431}"/>
              </a:ext>
            </a:extLst>
          </p:cNvPr>
          <p:cNvSpPr txBox="1"/>
          <p:nvPr/>
        </p:nvSpPr>
        <p:spPr>
          <a:xfrm>
            <a:off x="971600" y="140650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4DD41-AE31-466C-90FD-75B6EDABFF24}"/>
              </a:ext>
            </a:extLst>
          </p:cNvPr>
          <p:cNvSpPr txBox="1"/>
          <p:nvPr/>
        </p:nvSpPr>
        <p:spPr>
          <a:xfrm>
            <a:off x="1143000" y="1782682"/>
            <a:ext cx="7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  <a:ea typeface="+mn-ea"/>
                <a:cs typeface="+mn-cs"/>
              </a:rPr>
              <a:t>Официальная страница в сети Интернет:  </a:t>
            </a:r>
            <a:r>
              <a:rPr lang="en-US" sz="1800" dirty="0">
                <a:latin typeface="+mn-lt"/>
                <a:ea typeface="+mn-ea"/>
                <a:cs typeface="+mn-cs"/>
              </a:rPr>
              <a:t>http://molevashovo.spb.ru/</a:t>
            </a:r>
            <a:r>
              <a:rPr lang="ru-RU" sz="1800" dirty="0"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7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1680" y="1009348"/>
            <a:ext cx="6120680" cy="747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83759"/>
              </p:ext>
            </p:extLst>
          </p:nvPr>
        </p:nvGraphicFramePr>
        <p:xfrm>
          <a:off x="1903090" y="1939170"/>
          <a:ext cx="5184576" cy="121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2415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E2D7EE-579A-4E1D-8C04-CEA874AD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DBDD854D-319E-4BA1-8291-DFC1C3FA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E991A-31E2-4E8E-9498-ED61BF079431}"/>
              </a:ext>
            </a:extLst>
          </p:cNvPr>
          <p:cNvSpPr txBox="1"/>
          <p:nvPr/>
        </p:nvSpPr>
        <p:spPr>
          <a:xfrm>
            <a:off x="971600" y="140650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2CEB13-3BF5-4FFD-9313-CB47F985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00" y="1979178"/>
            <a:ext cx="6372200" cy="43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9672" y="1371700"/>
            <a:ext cx="6120680" cy="7474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4000" dirty="0">
                <a:latin typeface="+mn-lt"/>
                <a:ea typeface="+mn-ea"/>
                <a:cs typeface="+mn-cs"/>
              </a:rPr>
              <a:t>Г Л О С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С</a:t>
            </a:r>
            <a:r>
              <a:rPr lang="ru-RU" sz="4000" dirty="0">
                <a:latin typeface="+mn-lt"/>
                <a:ea typeface="+mn-ea"/>
                <a:cs typeface="+mn-cs"/>
              </a:rPr>
              <a:t> А Р И 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79"/>
            <a:ext cx="7486600" cy="4320481"/>
          </a:xfrm>
        </p:spPr>
        <p:txBody>
          <a:bodyPr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spc="-100" dirty="0">
                <a:latin typeface="Bahnschrift" panose="020B0502040204020203" pitchFamily="34" charset="0"/>
              </a:rPr>
              <a:t>          </a:t>
            </a:r>
            <a:r>
              <a:rPr lang="ru-RU" sz="1500" b="1" spc="-100" dirty="0">
                <a:latin typeface="Bahnschrift" panose="020B0502040204020203" pitchFamily="34" charset="0"/>
              </a:rPr>
              <a:t>Бюджет</a:t>
            </a:r>
            <a:r>
              <a:rPr lang="ru-RU" sz="1500" spc="-100" dirty="0">
                <a:latin typeface="Bahnschrift" panose="020B0502040204020203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 Доходы </a:t>
            </a:r>
            <a:r>
              <a:rPr lang="ru-RU" sz="1500" spc="-100" dirty="0">
                <a:latin typeface="Bahnschrift" panose="020B0502040204020203" pitchFamily="34" charset="0"/>
              </a:rPr>
              <a:t>– поступающие в бюджет денежные средства, в виде налоговых, неналоговых и безвозмездных поступлений.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 Расходы </a:t>
            </a:r>
            <a:r>
              <a:rPr lang="ru-RU" sz="1500" spc="-100" dirty="0">
                <a:latin typeface="Bahnschrift" panose="020B0502040204020203" pitchFamily="34" charset="0"/>
              </a:rPr>
              <a:t>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Дефицит</a:t>
            </a:r>
            <a:r>
              <a:rPr lang="ru-RU" sz="1500" spc="-100" dirty="0">
                <a:latin typeface="Bahnschrift" panose="020B0502040204020203" pitchFamily="34" charset="0"/>
              </a:rPr>
              <a:t> – превышение расходов бюджета над его доходами.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Профицит </a:t>
            </a:r>
            <a:r>
              <a:rPr lang="ru-RU" sz="1500" spc="-100" dirty="0">
                <a:latin typeface="Bahnschrift" panose="020B0502040204020203" pitchFamily="34" charset="0"/>
              </a:rPr>
              <a:t>–превышение доходов бюджета над его расходами.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Межбюджетные трансферты </a:t>
            </a:r>
            <a:r>
              <a:rPr lang="ru-RU" sz="1500" spc="-100" dirty="0">
                <a:latin typeface="Bahnschrift" panose="020B0502040204020203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Субвенция</a:t>
            </a:r>
            <a:r>
              <a:rPr lang="ru-RU" sz="1500" spc="-100" dirty="0">
                <a:latin typeface="Bahnschrift" panose="020B0502040204020203" pitchFamily="34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Субсидия</a:t>
            </a:r>
            <a:r>
              <a:rPr lang="ru-RU" sz="1500" spc="-100" dirty="0">
                <a:latin typeface="Bahnschrift" panose="020B0502040204020203" pitchFamily="34" charset="0"/>
              </a:rPr>
              <a:t>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Дотация</a:t>
            </a:r>
            <a:r>
              <a:rPr lang="ru-RU" sz="1500" spc="-100" dirty="0">
                <a:latin typeface="Bahnschrift" panose="020B0502040204020203" pitchFamily="34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  <a:p>
            <a:pPr algn="l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4482F5-DF8F-471D-A894-ECC28F811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2E792755-6C45-4720-A0E7-B9F970BA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FA22D-45D9-4120-98EE-EA69434842A9}"/>
              </a:ext>
            </a:extLst>
          </p:cNvPr>
          <p:cNvSpPr txBox="1"/>
          <p:nvPr/>
        </p:nvSpPr>
        <p:spPr>
          <a:xfrm>
            <a:off x="1247304" y="224680"/>
            <a:ext cx="685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69C855B-6ABC-4E94-96E5-4C0846E05661}"/>
              </a:ext>
            </a:extLst>
          </p:cNvPr>
          <p:cNvSpPr/>
          <p:nvPr/>
        </p:nvSpPr>
        <p:spPr>
          <a:xfrm>
            <a:off x="1835696" y="1268760"/>
            <a:ext cx="6048672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1098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42640" y="171359"/>
            <a:ext cx="4968552" cy="56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atin typeface="+mn-lt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878700" y="817690"/>
            <a:ext cx="7509724" cy="246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/>
              <a:t>  </a:t>
            </a:r>
            <a:r>
              <a:rPr lang="ru-RU" sz="2400" b="1" dirty="0"/>
              <a:t>Граница и состав территории муниципального образования</a:t>
            </a:r>
          </a:p>
        </p:txBody>
      </p:sp>
      <p:sp>
        <p:nvSpPr>
          <p:cNvPr id="38" name="Объект 36"/>
          <p:cNvSpPr txBox="1">
            <a:spLocks/>
          </p:cNvSpPr>
          <p:nvPr/>
        </p:nvSpPr>
        <p:spPr>
          <a:xfrm>
            <a:off x="547363" y="2276872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Объект 36"/>
          <p:cNvSpPr txBox="1">
            <a:spLocks/>
          </p:cNvSpPr>
          <p:nvPr/>
        </p:nvSpPr>
        <p:spPr>
          <a:xfrm>
            <a:off x="1907703" y="3341179"/>
            <a:ext cx="6259659" cy="265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B8AC8A-D2FA-4FF4-95BC-CDB2BC6D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F875FDBC-3457-4C19-ADFA-995E18A0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8776B9-CE1B-49A0-A8C5-6E37CA3C397E}"/>
              </a:ext>
            </a:extLst>
          </p:cNvPr>
          <p:cNvSpPr txBox="1"/>
          <p:nvPr/>
        </p:nvSpPr>
        <p:spPr>
          <a:xfrm>
            <a:off x="1043608" y="41595"/>
            <a:ext cx="7170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E5ACF-5249-4ACD-8B43-61DD47C6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3" y="1456439"/>
            <a:ext cx="3962869" cy="246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B25ACB-3FD7-4C64-B5F2-CF52D7AD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04703"/>
            <a:ext cx="3384376" cy="2490778"/>
          </a:xfrm>
          <a:prstGeom prst="rect">
            <a:avLst/>
          </a:prstGeom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id="{4CAD396D-28D0-4CC4-BFD4-9744895B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9082"/>
            <a:ext cx="7886700" cy="25375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Муниципальное образование расположено в границах Выборгского района Санкт-Петербурга и состоит из двух поселков Левашово и Новоселки.</a:t>
            </a:r>
          </a:p>
          <a:p>
            <a:pPr algn="just"/>
            <a:r>
              <a:rPr lang="ru-RU" dirty="0"/>
              <a:t>Граница Муниципального образования посёлок Левашово проходит от пересечения северной стороны полосы отвода Выборгского направления железной дороги с продолжением Речной улицы посёлка Песочный по северной стороне полосы отвода Выборгского направления железной дороги до пересечения с кольцевой автодорогой, далее на запад по оси кольцевой автодороги до пересечения с восточной границей квартала 18 Приморского лесничества, далее в северо-западном направлении по восточной границе квартала 18 Приморского лесничества, по восточной границе кварталов 57, 44, 36, 35 </a:t>
            </a:r>
            <a:r>
              <a:rPr lang="ru-RU" dirty="0" err="1"/>
              <a:t>Сестрорецкого</a:t>
            </a:r>
            <a:r>
              <a:rPr lang="ru-RU" dirty="0"/>
              <a:t> лесничества до реки Черной, далее на север по оси реки Черной до южной границы квартала 15 </a:t>
            </a:r>
            <a:r>
              <a:rPr lang="ru-RU" dirty="0" err="1"/>
              <a:t>Песочинского</a:t>
            </a:r>
            <a:r>
              <a:rPr lang="ru-RU" dirty="0"/>
              <a:t> лесничества и далее по южной и восточной границе квартала 15 </a:t>
            </a:r>
            <a:r>
              <a:rPr lang="ru-RU" dirty="0" err="1"/>
              <a:t>Песочинского</a:t>
            </a:r>
            <a:r>
              <a:rPr lang="ru-RU" dirty="0"/>
              <a:t> лесничества, далее поворачивает на север и идет до пересечения северной стороны полосы отвода Выборгского направления железной дороги с продолжением Речной улицы посёлка Песочный.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351A7C9-F707-4FA6-AD47-EE53FFE99996}"/>
              </a:ext>
            </a:extLst>
          </p:cNvPr>
          <p:cNvSpPr/>
          <p:nvPr/>
        </p:nvSpPr>
        <p:spPr>
          <a:xfrm>
            <a:off x="2843808" y="1601622"/>
            <a:ext cx="1283108" cy="443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Округ № 1</a:t>
            </a:r>
            <a:endParaRPr lang="ru-RU" sz="14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9E3E64A-85C4-401C-A659-DC5A650E5DC2}"/>
              </a:ext>
            </a:extLst>
          </p:cNvPr>
          <p:cNvSpPr/>
          <p:nvPr/>
        </p:nvSpPr>
        <p:spPr>
          <a:xfrm>
            <a:off x="7020272" y="1601622"/>
            <a:ext cx="1008112" cy="4303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Округ № 2</a:t>
            </a:r>
          </a:p>
        </p:txBody>
      </p:sp>
    </p:spTree>
    <p:extLst>
      <p:ext uri="{BB962C8B-B14F-4D97-AF65-F5344CB8AC3E}">
        <p14:creationId xmlns:p14="http://schemas.microsoft.com/office/powerpoint/2010/main" val="42094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1286" y="1286100"/>
            <a:ext cx="6181428" cy="990772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486600" cy="4248472"/>
          </a:xfrm>
        </p:spPr>
        <p:txBody>
          <a:bodyPr>
            <a:noAutofit/>
          </a:bodyPr>
          <a:lstStyle/>
          <a:p>
            <a:pPr algn="ctr"/>
            <a:endParaRPr lang="ru-RU" sz="25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821" y="5084004"/>
            <a:ext cx="799861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в области социально-экономической политики на 2024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 и досуг, оздоровление и спорт, работа с молодежью, повышение уровня безопасности, охрана окружающей среды, опека и попечительство и др.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779593"/>
              </p:ext>
            </p:extLst>
          </p:nvPr>
        </p:nvGraphicFramePr>
        <p:xfrm>
          <a:off x="421546" y="2587516"/>
          <a:ext cx="8110894" cy="235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7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2025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5637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6021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126 907,6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140 323,0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150 414,9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156 642,4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162 873,7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124 444,8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147 457,7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158 870,4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168 247,2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179 064,0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+2 462,8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-7 134,7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-8 455,5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-11 604,8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-16 190,3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E0E03F5F-95F3-4A5B-A41B-D4D28717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015D9ED9-596C-44A7-8BC0-B7CFDF08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97BEBD-4E5D-4CF9-9862-9767DB4ABA60}"/>
              </a:ext>
            </a:extLst>
          </p:cNvPr>
          <p:cNvSpPr txBox="1"/>
          <p:nvPr/>
        </p:nvSpPr>
        <p:spPr>
          <a:xfrm>
            <a:off x="1247304" y="109633"/>
            <a:ext cx="721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4818AC-0807-42FE-BC44-C0C624D5F833}"/>
              </a:ext>
            </a:extLst>
          </p:cNvPr>
          <p:cNvSpPr/>
          <p:nvPr/>
        </p:nvSpPr>
        <p:spPr>
          <a:xfrm>
            <a:off x="1247304" y="1196753"/>
            <a:ext cx="6565056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9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1266" y="937063"/>
            <a:ext cx="6541468" cy="9004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ДОХОДЫ  БЮДЖЕТА НА 2024 ГОД </a:t>
            </a:r>
            <a:br>
              <a:rPr lang="ru-RU" sz="2000" b="1" dirty="0"/>
            </a:br>
            <a:r>
              <a:rPr lang="ru-RU" sz="2000" b="1" dirty="0"/>
              <a:t>И НА ПЛАНОВЫЙ ПЕРИОД 2025 И 2026 ГОДОВ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542652"/>
              </p:ext>
            </p:extLst>
          </p:nvPr>
        </p:nvGraphicFramePr>
        <p:xfrm>
          <a:off x="611560" y="2420888"/>
          <a:ext cx="792088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 И НЕНАЛОГОВЫЕ ДОХОДЫ, в том числе: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984,0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алоги на доходы физических лиц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984,0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 (межбюджетные трансферты), в том числе: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149 430,9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155 539,4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161 676,4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Дотации бюджетам внутригородских муниципальных образований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149 430,9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155 539,4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161 676,4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бюджетной системы Российской Федерации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3233,6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3362,7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ВСЕГО ДОХОДОВ: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150 414,9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156 642,4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162 873,7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06739F1-654F-4F97-BFBC-E50119EB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DC2909E0-0259-4111-B79A-393FE468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29702A-624E-4E60-9B4D-80F5B8ACD402}"/>
              </a:ext>
            </a:extLst>
          </p:cNvPr>
          <p:cNvSpPr txBox="1"/>
          <p:nvPr/>
        </p:nvSpPr>
        <p:spPr>
          <a:xfrm>
            <a:off x="1115616" y="147360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7B0A5A4-8A8F-45E6-847F-75E1B5C78ED9}"/>
              </a:ext>
            </a:extLst>
          </p:cNvPr>
          <p:cNvSpPr/>
          <p:nvPr/>
        </p:nvSpPr>
        <p:spPr>
          <a:xfrm>
            <a:off x="1691680" y="1052736"/>
            <a:ext cx="5904656" cy="90138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8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1266" y="916800"/>
            <a:ext cx="6541468" cy="72008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РАСХОДЫ НА 2024 ГОД </a:t>
            </a:r>
            <a:br>
              <a:rPr lang="ru-RU" sz="1800" b="1" dirty="0"/>
            </a:br>
            <a:r>
              <a:rPr lang="ru-RU" sz="1800" b="1" dirty="0"/>
              <a:t>И НА ПЛАНОВЫЙ ПЕРИОД 2025 И 2026 ГОДОВ </a:t>
            </a:r>
            <a:r>
              <a:rPr lang="ru-RU" sz="1800" dirty="0"/>
              <a:t>(начало)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74524"/>
              </p:ext>
            </p:extLst>
          </p:nvPr>
        </p:nvGraphicFramePr>
        <p:xfrm>
          <a:off x="461401" y="1916832"/>
          <a:ext cx="7767128" cy="42524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17942,1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17967,4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представительного органа муниципального образования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Местной администрации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9624,3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1627,1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51998,4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54139,9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56227,4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59666,3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61986,9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64297,1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41697,1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45165,9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BC365A2-DFFB-4708-96D7-16B0A7A8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C80BB747-49EB-46B8-A64A-DFF3FFE1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D5DD2F-77EC-498D-BA4F-B92C23755E6C}"/>
              </a:ext>
            </a:extLst>
          </p:cNvPr>
          <p:cNvSpPr txBox="1"/>
          <p:nvPr/>
        </p:nvSpPr>
        <p:spPr>
          <a:xfrm>
            <a:off x="1115616" y="129406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1812F7-5A01-4C5E-8C6F-48358F3A940C}"/>
              </a:ext>
            </a:extLst>
          </p:cNvPr>
          <p:cNvSpPr/>
          <p:nvPr/>
        </p:nvSpPr>
        <p:spPr>
          <a:xfrm>
            <a:off x="1475656" y="978986"/>
            <a:ext cx="6541468" cy="72008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1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42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47304" y="777239"/>
            <a:ext cx="6836322" cy="50405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РАСХОДЫ НА 2024 ГОД </a:t>
            </a:r>
            <a:br>
              <a:rPr lang="ru-RU" sz="1800" b="1" dirty="0"/>
            </a:br>
            <a:r>
              <a:rPr lang="ru-RU" sz="1800" b="1" dirty="0"/>
              <a:t>И НА ПЛАНОВЫЙ ПЕРИОД 2025 И 2026 ГОДОВ </a:t>
            </a:r>
            <a:r>
              <a:rPr lang="ru-RU" sz="1800" dirty="0"/>
              <a:t>(продолжение)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80610"/>
              </p:ext>
            </p:extLst>
          </p:nvPr>
        </p:nvGraphicFramePr>
        <p:xfrm>
          <a:off x="539552" y="1551016"/>
          <a:ext cx="7992888" cy="515908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7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24309,1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25279,1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местных праздничных и иных зрелищных мероприятий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досуговых мероприятий для жителей муниципального образования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9197,5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9564,5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2631,2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158870,4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164047,2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170264,0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FBAE988-5CAF-47AA-AF92-EA8DFD93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1B0BE259-8757-44A0-9585-76E9EF06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290948-3AD1-43D6-A9A6-E73C0A99D091}"/>
              </a:ext>
            </a:extLst>
          </p:cNvPr>
          <p:cNvSpPr txBox="1"/>
          <p:nvPr/>
        </p:nvSpPr>
        <p:spPr>
          <a:xfrm>
            <a:off x="1063575" y="-7332"/>
            <a:ext cx="7180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F20FC49-5B47-49B7-AE2B-E93C3F2DAC34}"/>
              </a:ext>
            </a:extLst>
          </p:cNvPr>
          <p:cNvSpPr/>
          <p:nvPr/>
        </p:nvSpPr>
        <p:spPr>
          <a:xfrm>
            <a:off x="1235830" y="646329"/>
            <a:ext cx="6836322" cy="63553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3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1266" y="1166726"/>
            <a:ext cx="6541468" cy="523287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                          </a:t>
            </a:r>
            <a:r>
              <a:rPr lang="ru-RU" sz="1800" dirty="0"/>
              <a:t>(в </a:t>
            </a:r>
            <a:r>
              <a:rPr lang="ru-RU" sz="1800" dirty="0" err="1"/>
              <a:t>тыс.рубл</a:t>
            </a:r>
            <a:r>
              <a:rPr lang="ru-RU" sz="18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494513"/>
              </p:ext>
            </p:extLst>
          </p:nvPr>
        </p:nvGraphicFramePr>
        <p:xfrm>
          <a:off x="287524" y="1953428"/>
          <a:ext cx="8568952" cy="462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 дорожно-транспортного травматизма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предупреждению употребления наркотических и психотропных веществ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минимизации и (или) ликвидации последствий проявления терроризма и экстремизма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текущему ремонту и содержанию дорог, расположенных в пределах границ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39 594,7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41 241,8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42 887,4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8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муниципальной информационной службы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1155,0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1203,0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1251,0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временному размещению, содержанию, включая ремонт элементов оформления Санкт-Петербурга к мероприятиям, в том числе культурно-массовым мероприятиям городского, всероссийского и международного значения на внутриквартальных территориях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269525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48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223" y="617025"/>
            <a:ext cx="6541468" cy="792087"/>
          </a:xfrm>
        </p:spPr>
        <p:txBody>
          <a:bodyPr/>
          <a:lstStyle/>
          <a:p>
            <a:pPr algn="ctr"/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                          </a:t>
            </a:r>
            <a:r>
              <a:rPr lang="ru-RU" sz="1600" dirty="0"/>
              <a:t>(в </a:t>
            </a:r>
            <a:r>
              <a:rPr lang="ru-RU" sz="1600" dirty="0" err="1"/>
              <a:t>тыс.рубл</a:t>
            </a:r>
            <a:r>
              <a:rPr lang="ru-RU" sz="16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24100"/>
              </p:ext>
            </p:extLst>
          </p:nvPr>
        </p:nvGraphicFramePr>
        <p:xfrm>
          <a:off x="251518" y="1621470"/>
          <a:ext cx="8568952" cy="499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организации профессионального образования и дополнительного профессионального образования выборных должностных лиц местного самоуправления, депутатов муниципальных образований, муниципальных служащих и работников муниципальных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молодежной политике и оздоровлению детей, организации и проведению досуговых мероприятий для жителей (молодежи), проживающих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культуре, организации местных и участие в организации и проведении городских праздничных и иных зрелищных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14508,1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15111,6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15714,6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культуре, организации и проведению досуговых мероприятий для жителей, проживающих на территории муниципального образования.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8 830,2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9 197,5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9 564,5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учреждению печатного средства массовой информации, опубликование муниципальных правовых актов, иной информации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2699,0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2811,3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2923,4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содействию в установленном порядке исполнительным органам государственной власти Санкт-Петербурга в сборе и обмене информацией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68757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08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1884</Words>
  <Application>Microsoft Office PowerPoint</Application>
  <PresentationFormat>Экран (4:3)</PresentationFormat>
  <Paragraphs>427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MingLiU</vt:lpstr>
      <vt:lpstr>Arial</vt:lpstr>
      <vt:lpstr>Arial Narrow</vt:lpstr>
      <vt:lpstr>Bahnschrift</vt:lpstr>
      <vt:lpstr>Calibri</vt:lpstr>
      <vt:lpstr>Calibri Light</vt:lpstr>
      <vt:lpstr>Georgia</vt:lpstr>
      <vt:lpstr>Symbol</vt:lpstr>
      <vt:lpstr>Times New Roman</vt:lpstr>
      <vt:lpstr>Тема Office</vt:lpstr>
      <vt:lpstr>  БЮДЖЕТ ДЛЯ ГРАЖДАН</vt:lpstr>
      <vt:lpstr>Г Л О С С А Р И Й</vt:lpstr>
      <vt:lpstr>Презентация PowerPoint</vt:lpstr>
      <vt:lpstr>Основные показатели социально-экономического развития</vt:lpstr>
      <vt:lpstr>ДОХОДЫ  БЮДЖЕТА НА 2024 ГОД  И НА ПЛАНОВЫЙ ПЕРИОД 2025 И 2026 ГОДОВ</vt:lpstr>
      <vt:lpstr>РАСХОДЫ НА 2024 ГОД  И НА ПЛАНОВЫЙ ПЕРИОД 2025 И 2026 ГОДОВ (начало)</vt:lpstr>
      <vt:lpstr>РАСХОДЫ НА 2024 ГОД  И НА ПЛАНОВЫЙ ПЕРИОД 2025 И 2026 ГОДОВ (продолжение)</vt:lpstr>
      <vt:lpstr>Муниципальные программы по решению вопросов  местного значения.                           (в тыс.рубл.)</vt:lpstr>
      <vt:lpstr>Муниципальные программы по решению вопросов  местного значения.                           (в тыс.рубл.)</vt:lpstr>
      <vt:lpstr>Муниципальные программы по решению вопросов  местного значения.                           (в тыс.рубл.)</vt:lpstr>
      <vt:lpstr>Муниципальные программы по решению вопросов  местного значения.                           (в тыс.рубл.)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АИСТ ГБД</cp:lastModifiedBy>
  <cp:revision>71</cp:revision>
  <dcterms:created xsi:type="dcterms:W3CDTF">2023-01-20T07:33:53Z</dcterms:created>
  <dcterms:modified xsi:type="dcterms:W3CDTF">2024-12-02T08:00:03Z</dcterms:modified>
</cp:coreProperties>
</file>